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sldIdLst>
    <p:sldId id="280" r:id="rId4"/>
    <p:sldId id="257" r:id="rId5"/>
    <p:sldId id="279" r:id="rId6"/>
    <p:sldId id="264" r:id="rId7"/>
    <p:sldId id="268" r:id="rId8"/>
    <p:sldId id="265" r:id="rId9"/>
    <p:sldId id="278" r:id="rId10"/>
    <p:sldId id="269" r:id="rId11"/>
    <p:sldId id="271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6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3" autoAdjust="0"/>
    <p:restoredTop sz="94660"/>
  </p:normalViewPr>
  <p:slideViewPr>
    <p:cSldViewPr snapToGrid="0">
      <p:cViewPr>
        <p:scale>
          <a:sx n="75" d="100"/>
          <a:sy n="75" d="100"/>
        </p:scale>
        <p:origin x="2586" y="1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7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1007435" y="4005065"/>
            <a:ext cx="777686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7E9DA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9299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875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905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5648" y="47185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9A7B4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88196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268760"/>
            <a:ext cx="1120336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065648" y="471852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99A7B4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267209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912840" y="838434"/>
            <a:ext cx="518316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9A7B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660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4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5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5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PJT Intro</a:t>
            </a:r>
          </a:p>
        </p:txBody>
      </p:sp>
      <p:pic>
        <p:nvPicPr>
          <p:cNvPr id="4" name="SSAFY Final Project Intro">
            <a:hlinkClick r:id="" action="ppaction://media"/>
            <a:extLst>
              <a:ext uri="{FF2B5EF4-FFF2-40B4-BE49-F238E27FC236}">
                <a16:creationId xmlns:a16="http://schemas.microsoft.com/office/drawing/2014/main" id="{FDD90DE5-952A-4C80-8D68-9CA7CEC9DB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958" y="1275347"/>
            <a:ext cx="10732168" cy="478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7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        Movie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CCFD37-EF1D-4672-9431-238DDF17B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831268"/>
            <a:ext cx="6424269" cy="53879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7ACD22-9832-4535-8875-45BE64ADE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095" y="831268"/>
            <a:ext cx="6649858" cy="5387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6052E2-2D2F-4807-8E42-A59A88346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825" y="1101536"/>
            <a:ext cx="6034015" cy="492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        Review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   Community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DA2544-B646-4A0E-8B1C-6C9AC23F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7" y="933335"/>
            <a:ext cx="8940814" cy="5205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36CC51-8EC0-4801-A49C-33E65B3A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0" y="907415"/>
            <a:ext cx="8940814" cy="52569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199B65-C79A-40BC-B95E-7B9B1BB6D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527" y="1799432"/>
            <a:ext cx="1571844" cy="17623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E7C32D-D31E-4684-876E-7131ED1E3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446" y="3924902"/>
            <a:ext cx="1495634" cy="1705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557D2A-60E6-46EF-B356-5F86719CB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97" y="957430"/>
            <a:ext cx="8921859" cy="521358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AD942A-EE2C-44BC-83D6-001681E40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97" y="4157083"/>
            <a:ext cx="4334480" cy="21148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14578F5-64AA-4A5F-BCFD-7E68C1953B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588" y="999641"/>
            <a:ext cx="8904351" cy="53144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54E27-2A6A-45C4-9194-086610D3D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195" y="891124"/>
            <a:ext cx="9147017" cy="538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Recommend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ED4ED1F-3158-48BC-854B-ABA4E035C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125" y="1609185"/>
            <a:ext cx="1513220" cy="1623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B4C014-3D5C-44AF-A102-FE9578E0C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125" y="3642475"/>
            <a:ext cx="1513220" cy="160634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8B53FB-8DBF-4A3F-B80A-5F990A4BA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77" y="697676"/>
            <a:ext cx="4098173" cy="54626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2C283E-D320-4758-A8B5-A0D5A4BAF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341" y="1533520"/>
            <a:ext cx="6665239" cy="371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     </a:t>
            </a:r>
            <a:r>
              <a:rPr lang="en-US" altLang="ko-KR" sz="2800" b="1" i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MyPage</a:t>
            </a: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EF0F57-496E-4D76-8BCD-33C271D9A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257" y="1710495"/>
            <a:ext cx="1609950" cy="15527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85EE5C3-5EA7-43A2-B8F7-3258EDC7E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6205" y="3816386"/>
            <a:ext cx="1629002" cy="1543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B49330-3DBB-46F1-AAD2-FDCF409AD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240" y="560070"/>
            <a:ext cx="7738353" cy="57378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6D8DC4-3E60-4EA6-ACD9-9452A2BC0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7385" y="635635"/>
            <a:ext cx="7777872" cy="55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          Admin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ED749-8C43-4603-8D9D-D2DA230D2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681" y="1767487"/>
            <a:ext cx="1543265" cy="1752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F634FA-B675-4B1C-B22F-53AA646C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76" y="3975558"/>
            <a:ext cx="1505160" cy="17147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4AD562-97F1-4AE3-B641-6EF77B15B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54" y="954269"/>
            <a:ext cx="4934639" cy="36009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D7446D-0B2D-41C1-8332-58AE211CB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54" y="664791"/>
            <a:ext cx="6944694" cy="53252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CDF00ED-D9B6-439F-AA9A-E1AC909F5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65" y="600136"/>
            <a:ext cx="8918527" cy="53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시연 영상</a:t>
            </a:r>
            <a:endParaRPr lang="en-US" altLang="ko-KR" sz="32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" name="SSAFY Final Project 시연 영상">
            <a:hlinkClick r:id="" action="ppaction://media"/>
            <a:extLst>
              <a:ext uri="{FF2B5EF4-FFF2-40B4-BE49-F238E27FC236}">
                <a16:creationId xmlns:a16="http://schemas.microsoft.com/office/drawing/2014/main" id="{FB7DFE0F-AC48-4411-8A48-C6686AE17E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620" y="1074420"/>
            <a:ext cx="10833100" cy="51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606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28" name="Picture 4" descr="Answer, bubble, chat, feedback, qna, question icon - Download on Iconfinder">
            <a:extLst>
              <a:ext uri="{FF2B5EF4-FFF2-40B4-BE49-F238E27FC236}">
                <a16:creationId xmlns:a16="http://schemas.microsoft.com/office/drawing/2014/main" id="{FB232BA8-6BB6-45C8-B7E0-8196A11EF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3" y="990600"/>
            <a:ext cx="641927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37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감사합니다 사진, 이미지, 일러스트, 캘리그라피 - 크라우드픽">
            <a:extLst>
              <a:ext uri="{FF2B5EF4-FFF2-40B4-BE49-F238E27FC236}">
                <a16:creationId xmlns:a16="http://schemas.microsoft.com/office/drawing/2014/main" id="{18CC17AD-C23F-418B-9535-F9DA98C3F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" y="1045845"/>
            <a:ext cx="11915775" cy="476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23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93462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E9B7B5"/>
                </a:solidFill>
              </a:rPr>
              <a:t>No.1 </a:t>
            </a:r>
            <a:r>
              <a:rPr lang="ko-KR" altLang="en-US" sz="3200" dirty="0">
                <a:solidFill>
                  <a:srgbClr val="E9B7B5"/>
                </a:solidFill>
              </a:rPr>
              <a:t>조</a:t>
            </a:r>
            <a:endParaRPr lang="en-US" altLang="ko-KR" sz="3200" dirty="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 err="1">
                <a:solidFill>
                  <a:prstClr val="white">
                    <a:lumMod val="65000"/>
                  </a:prstClr>
                </a:solidFill>
              </a:rPr>
              <a:t>고동건</a:t>
            </a: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altLang="ko-KR" sz="2000" dirty="0">
                <a:solidFill>
                  <a:prstClr val="white">
                    <a:lumMod val="65000"/>
                  </a:prstClr>
                </a:solidFill>
              </a:rPr>
              <a:t>/ </a:t>
            </a: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</a:rPr>
              <a:t>박선주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065462" y="4442948"/>
            <a:ext cx="6096000" cy="14699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Final Project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Movie Community</a:t>
            </a:r>
            <a:r>
              <a:rPr lang="en-US" altLang="ko-KR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247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587794-D820-49C8-BF45-64F85512E5AC}"/>
              </a:ext>
            </a:extLst>
          </p:cNvPr>
          <p:cNvSpPr/>
          <p:nvPr/>
        </p:nvSpPr>
        <p:spPr>
          <a:xfrm>
            <a:off x="4694049" y="1708233"/>
            <a:ext cx="4261752" cy="42363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8845911">
            <a:off x="702824" y="1855712"/>
            <a:ext cx="2894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rgbClr val="C9B8C0"/>
                </a:solidFill>
                <a:latin typeface="Calibri"/>
                <a:ea typeface="맑은 고딕" pitchFamily="50" charset="-127"/>
              </a:rPr>
              <a:t>목차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5079397" y="2175808"/>
            <a:ext cx="3876406" cy="1013714"/>
            <a:chOff x="3148996" y="2299856"/>
            <a:chExt cx="3522292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3718538" y="2346816"/>
              <a:ext cx="2952750" cy="144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solidFill>
                    <a:srgbClr val="99A7B4"/>
                  </a:solidFill>
                  <a:latin typeface="Calibri"/>
                  <a:ea typeface="맑은 고딕" pitchFamily="50" charset="-127"/>
                </a:rPr>
                <a:t>팀원 소개</a:t>
              </a:r>
              <a:r>
                <a:rPr lang="en-US" altLang="ko-KR" sz="1400" b="1" dirty="0">
                  <a:solidFill>
                    <a:srgbClr val="99A7B4"/>
                  </a:solidFill>
                  <a:latin typeface="Calibri"/>
                  <a:ea typeface="맑은 고딕" pitchFamily="50" charset="-127"/>
                </a:rPr>
                <a:t>,</a:t>
              </a:r>
              <a:r>
                <a:rPr lang="ko-KR" altLang="en-US" sz="1400" b="1" dirty="0">
                  <a:solidFill>
                    <a:srgbClr val="99A7B4"/>
                  </a:solidFill>
                  <a:latin typeface="Calibri"/>
                  <a:ea typeface="맑은 고딕" pitchFamily="50" charset="-127"/>
                </a:rPr>
                <a:t> 개발 환경 및 목표</a:t>
              </a:r>
              <a:endParaRPr lang="en-US" altLang="ko-KR" sz="1400" b="1" dirty="0">
                <a:solidFill>
                  <a:srgbClr val="99A7B4"/>
                </a:solidFill>
                <a:latin typeface="Calibri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3148996" y="2299856"/>
              <a:ext cx="56954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9B8C0"/>
                  </a:solidFill>
                  <a:latin typeface="Calibri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C9B8C0"/>
                </a:solidFill>
                <a:latin typeface="Calibri"/>
                <a:ea typeface="맑은 고딕" pitchFamily="50" charset="-127"/>
              </a:endParaRPr>
            </a:p>
          </p:txBody>
        </p:sp>
      </p:grpSp>
      <p:sp>
        <p:nvSpPr>
          <p:cNvPr id="35" name="TextBox 13"/>
          <p:cNvSpPr txBox="1">
            <a:spLocks noChangeArrowheads="1"/>
          </p:cNvSpPr>
          <p:nvPr/>
        </p:nvSpPr>
        <p:spPr bwMode="auto">
          <a:xfrm>
            <a:off x="5079397" y="2901712"/>
            <a:ext cx="626801" cy="101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C9B8C0"/>
                </a:solidFill>
                <a:latin typeface="Calibri"/>
                <a:ea typeface="맑은 고딕" pitchFamily="50" charset="-127"/>
              </a:rPr>
              <a:t>02</a:t>
            </a:r>
            <a:endParaRPr lang="ko-KR" altLang="en-US" sz="2500" b="1" dirty="0">
              <a:solidFill>
                <a:srgbClr val="C9B8C0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29" name="Text Box 5">
            <a:extLst>
              <a:ext uri="{FF2B5EF4-FFF2-40B4-BE49-F238E27FC236}">
                <a16:creationId xmlns:a16="http://schemas.microsoft.com/office/drawing/2014/main" id="{97345928-994A-4702-9420-19CEB46DE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6198" y="3005391"/>
            <a:ext cx="15573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99A7B4"/>
                </a:solidFill>
                <a:latin typeface="Calibri"/>
                <a:ea typeface="맑은 고딕" pitchFamily="50" charset="-127"/>
              </a:rPr>
              <a:t>타임테이블</a:t>
            </a:r>
            <a:r>
              <a:rPr lang="en-US" altLang="ko-KR" sz="1400" b="1" dirty="0">
                <a:solidFill>
                  <a:srgbClr val="99A7B4"/>
                </a:solidFill>
                <a:latin typeface="Calibri"/>
                <a:ea typeface="맑은 고딕" pitchFamily="50" charset="-127"/>
              </a:rPr>
              <a:t>, ERD</a:t>
            </a:r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75A3BC51-4878-4D85-B393-83D62C442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6197" y="3691025"/>
            <a:ext cx="32496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99A7B4"/>
                </a:solidFill>
                <a:latin typeface="Calibri"/>
                <a:ea typeface="맑은 고딕" pitchFamily="50" charset="-127"/>
              </a:rPr>
              <a:t>구현 기능 설명</a:t>
            </a:r>
            <a:endParaRPr lang="en-US" altLang="ko-KR" sz="1400" b="1" dirty="0">
              <a:solidFill>
                <a:srgbClr val="99A7B4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34" name="Text Box 5">
            <a:extLst>
              <a:ext uri="{FF2B5EF4-FFF2-40B4-BE49-F238E27FC236}">
                <a16:creationId xmlns:a16="http://schemas.microsoft.com/office/drawing/2014/main" id="{824E7115-C381-43EA-B8D7-0E2A94927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6196" y="4315728"/>
            <a:ext cx="324960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400" b="1" dirty="0">
                <a:solidFill>
                  <a:srgbClr val="99A7B4"/>
                </a:solidFill>
                <a:latin typeface="Calibri"/>
                <a:ea typeface="맑은 고딕" pitchFamily="50" charset="-127"/>
              </a:rPr>
              <a:t>시연 영상</a:t>
            </a:r>
            <a:endParaRPr lang="en-US" altLang="ko-KR" sz="1400" b="1" dirty="0">
              <a:solidFill>
                <a:srgbClr val="99A7B4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D47B9F85-AE8A-4C07-92A9-C7F4E2A95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6196" y="4929409"/>
            <a:ext cx="894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err="1">
                <a:solidFill>
                  <a:srgbClr val="99A7B4"/>
                </a:solidFill>
                <a:latin typeface="Calibri"/>
                <a:ea typeface="맑은 고딕" pitchFamily="50" charset="-127"/>
              </a:rPr>
              <a:t>QnA</a:t>
            </a:r>
            <a:endParaRPr lang="en-US" altLang="ko-KR" b="1" dirty="0">
              <a:solidFill>
                <a:srgbClr val="99A7B4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41" name="TextBox 13">
            <a:extLst>
              <a:ext uri="{FF2B5EF4-FFF2-40B4-BE49-F238E27FC236}">
                <a16:creationId xmlns:a16="http://schemas.microsoft.com/office/drawing/2014/main" id="{883A2BE5-F257-4969-A900-71FB4E540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397" y="3587856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C9B8C0"/>
                </a:solidFill>
                <a:latin typeface="Calibri"/>
                <a:ea typeface="맑은 고딕" pitchFamily="50" charset="-127"/>
              </a:rPr>
              <a:t>03</a:t>
            </a:r>
            <a:endParaRPr lang="ko-KR" altLang="en-US" sz="2500" b="1" dirty="0">
              <a:solidFill>
                <a:srgbClr val="C9B8C0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42" name="TextBox 13">
            <a:extLst>
              <a:ext uri="{FF2B5EF4-FFF2-40B4-BE49-F238E27FC236}">
                <a16:creationId xmlns:a16="http://schemas.microsoft.com/office/drawing/2014/main" id="{8BF5026E-6390-4F81-AE48-3CF8F6622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396" y="4850420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C9B8C0"/>
                </a:solidFill>
                <a:latin typeface="Calibri"/>
                <a:ea typeface="맑은 고딕" pitchFamily="50" charset="-127"/>
              </a:rPr>
              <a:t>05</a:t>
            </a:r>
            <a:endParaRPr lang="ko-KR" altLang="en-US" sz="2500" b="1" dirty="0">
              <a:solidFill>
                <a:srgbClr val="C9B8C0"/>
              </a:solidFill>
              <a:latin typeface="Calibri"/>
              <a:ea typeface="맑은 고딕" pitchFamily="50" charset="-127"/>
            </a:endParaRPr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07968C69-E6FA-4CA3-B89F-99B4A9758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9397" y="4233766"/>
            <a:ext cx="50847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2500" b="1" dirty="0">
                <a:solidFill>
                  <a:srgbClr val="C9B8C0"/>
                </a:solidFill>
                <a:latin typeface="Calibri"/>
                <a:ea typeface="맑은 고딕" pitchFamily="50" charset="-127"/>
              </a:rPr>
              <a:t>04</a:t>
            </a:r>
            <a:endParaRPr lang="ko-KR" altLang="en-US" sz="2500" b="1" dirty="0">
              <a:solidFill>
                <a:srgbClr val="C9B8C0"/>
              </a:solidFill>
              <a:latin typeface="Calibri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ADF14-F648-4A40-830E-E4D22167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C2ED-57A0-4D39-9698-93E1D6AF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1F5106-4ACE-4D19-8D4A-AC6F0A4EB2F8}"/>
              </a:ext>
            </a:extLst>
          </p:cNvPr>
          <p:cNvSpPr/>
          <p:nvPr/>
        </p:nvSpPr>
        <p:spPr>
          <a:xfrm>
            <a:off x="409575" y="365125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팀원 정보 및 업무 분담</a:t>
            </a: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E8052F-F2CC-4006-8843-40B1EE00D47B}"/>
              </a:ext>
            </a:extLst>
          </p:cNvPr>
          <p:cNvSpPr/>
          <p:nvPr/>
        </p:nvSpPr>
        <p:spPr>
          <a:xfrm>
            <a:off x="1470111" y="4698302"/>
            <a:ext cx="4502413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풀 스택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Modal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/</a:t>
            </a: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Carousel / Paginator / Mouse - Event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모서리가 둥근 직사각형 141">
            <a:extLst>
              <a:ext uri="{FF2B5EF4-FFF2-40B4-BE49-F238E27FC236}">
                <a16:creationId xmlns:a16="http://schemas.microsoft.com/office/drawing/2014/main" id="{BEC0C54C-7647-4296-B141-F9B9EBD1963B}"/>
              </a:ext>
            </a:extLst>
          </p:cNvPr>
          <p:cNvSpPr/>
          <p:nvPr/>
        </p:nvSpPr>
        <p:spPr>
          <a:xfrm>
            <a:off x="2880446" y="3934560"/>
            <a:ext cx="1681745" cy="399421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고동건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26" name="자유형 139">
            <a:extLst>
              <a:ext uri="{FF2B5EF4-FFF2-40B4-BE49-F238E27FC236}">
                <a16:creationId xmlns:a16="http://schemas.microsoft.com/office/drawing/2014/main" id="{E47F53D6-B43F-47EC-94A5-E17DA42CCD09}"/>
              </a:ext>
            </a:extLst>
          </p:cNvPr>
          <p:cNvSpPr/>
          <p:nvPr/>
        </p:nvSpPr>
        <p:spPr>
          <a:xfrm>
            <a:off x="7033060" y="1690688"/>
            <a:ext cx="2581155" cy="2465407"/>
          </a:xfrm>
          <a:custGeom>
            <a:avLst/>
            <a:gdLst>
              <a:gd name="connsiteX0" fmla="*/ 1290574 w 2581155"/>
              <a:gd name="connsiteY0" fmla="*/ 292667 h 2465407"/>
              <a:gd name="connsiteX1" fmla="*/ 1426373 w 2581155"/>
              <a:gd name="connsiteY1" fmla="*/ 348916 h 2465407"/>
              <a:gd name="connsiteX2" fmla="*/ 2174360 w 2581155"/>
              <a:gd name="connsiteY2" fmla="*/ 1096903 h 2465407"/>
              <a:gd name="connsiteX3" fmla="*/ 2174360 w 2581155"/>
              <a:gd name="connsiteY3" fmla="*/ 1368500 h 2465407"/>
              <a:gd name="connsiteX4" fmla="*/ 1426373 w 2581155"/>
              <a:gd name="connsiteY4" fmla="*/ 2116488 h 2465407"/>
              <a:gd name="connsiteX5" fmla="*/ 1154776 w 2581155"/>
              <a:gd name="connsiteY5" fmla="*/ 2116488 h 2465407"/>
              <a:gd name="connsiteX6" fmla="*/ 406788 w 2581155"/>
              <a:gd name="connsiteY6" fmla="*/ 1368500 h 2465407"/>
              <a:gd name="connsiteX7" fmla="*/ 406788 w 2581155"/>
              <a:gd name="connsiteY7" fmla="*/ 1096903 h 2465407"/>
              <a:gd name="connsiteX8" fmla="*/ 1154776 w 2581155"/>
              <a:gd name="connsiteY8" fmla="*/ 348916 h 2465407"/>
              <a:gd name="connsiteX9" fmla="*/ 1290574 w 2581155"/>
              <a:gd name="connsiteY9" fmla="*/ 292667 h 2465407"/>
              <a:gd name="connsiteX10" fmla="*/ 1290576 w 2581155"/>
              <a:gd name="connsiteY10" fmla="*/ 203826 h 2465407"/>
              <a:gd name="connsiteX11" fmla="*/ 1100539 w 2581155"/>
              <a:gd name="connsiteY11" fmla="*/ 282542 h 2465407"/>
              <a:gd name="connsiteX12" fmla="*/ 340415 w 2581155"/>
              <a:gd name="connsiteY12" fmla="*/ 1042666 h 2465407"/>
              <a:gd name="connsiteX13" fmla="*/ 340415 w 2581155"/>
              <a:gd name="connsiteY13" fmla="*/ 1422740 h 2465407"/>
              <a:gd name="connsiteX14" fmla="*/ 1100539 w 2581155"/>
              <a:gd name="connsiteY14" fmla="*/ 2182863 h 2465407"/>
              <a:gd name="connsiteX15" fmla="*/ 1480613 w 2581155"/>
              <a:gd name="connsiteY15" fmla="*/ 2182863 h 2465407"/>
              <a:gd name="connsiteX16" fmla="*/ 2240736 w 2581155"/>
              <a:gd name="connsiteY16" fmla="*/ 1422740 h 2465407"/>
              <a:gd name="connsiteX17" fmla="*/ 2240736 w 2581155"/>
              <a:gd name="connsiteY17" fmla="*/ 1042666 h 2465407"/>
              <a:gd name="connsiteX18" fmla="*/ 1480613 w 2581155"/>
              <a:gd name="connsiteY18" fmla="*/ 282542 h 2465407"/>
              <a:gd name="connsiteX19" fmla="*/ 1290576 w 2581155"/>
              <a:gd name="connsiteY19" fmla="*/ 203826 h 2465407"/>
              <a:gd name="connsiteX20" fmla="*/ 0 w 2581155"/>
              <a:gd name="connsiteY20" fmla="*/ 0 h 2465407"/>
              <a:gd name="connsiteX21" fmla="*/ 2581155 w 2581155"/>
              <a:gd name="connsiteY21" fmla="*/ 0 h 2465407"/>
              <a:gd name="connsiteX22" fmla="*/ 2581155 w 2581155"/>
              <a:gd name="connsiteY22" fmla="*/ 2465407 h 2465407"/>
              <a:gd name="connsiteX23" fmla="*/ 0 w 2581155"/>
              <a:gd name="connsiteY23" fmla="*/ 2465407 h 2465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81155" h="2465407">
                <a:moveTo>
                  <a:pt x="1290574" y="292667"/>
                </a:moveTo>
                <a:cubicBezTo>
                  <a:pt x="1339724" y="292667"/>
                  <a:pt x="1388873" y="311417"/>
                  <a:pt x="1426373" y="348916"/>
                </a:cubicBezTo>
                <a:lnTo>
                  <a:pt x="2174360" y="1096903"/>
                </a:lnTo>
                <a:cubicBezTo>
                  <a:pt x="2249360" y="1171903"/>
                  <a:pt x="2249360" y="1293501"/>
                  <a:pt x="2174360" y="1368500"/>
                </a:cubicBezTo>
                <a:lnTo>
                  <a:pt x="1426373" y="2116488"/>
                </a:lnTo>
                <a:cubicBezTo>
                  <a:pt x="1351373" y="2191487"/>
                  <a:pt x="1229775" y="2191487"/>
                  <a:pt x="1154776" y="2116488"/>
                </a:cubicBezTo>
                <a:lnTo>
                  <a:pt x="406788" y="1368500"/>
                </a:lnTo>
                <a:cubicBezTo>
                  <a:pt x="331789" y="1293501"/>
                  <a:pt x="331789" y="1171903"/>
                  <a:pt x="406788" y="1096903"/>
                </a:cubicBezTo>
                <a:lnTo>
                  <a:pt x="1154776" y="348916"/>
                </a:lnTo>
                <a:cubicBezTo>
                  <a:pt x="1192276" y="311416"/>
                  <a:pt x="1241425" y="292667"/>
                  <a:pt x="1290574" y="292667"/>
                </a:cubicBezTo>
                <a:close/>
                <a:moveTo>
                  <a:pt x="1290576" y="203826"/>
                </a:moveTo>
                <a:cubicBezTo>
                  <a:pt x="1221795" y="203826"/>
                  <a:pt x="1153016" y="230065"/>
                  <a:pt x="1100539" y="282542"/>
                </a:cubicBezTo>
                <a:lnTo>
                  <a:pt x="340415" y="1042666"/>
                </a:lnTo>
                <a:cubicBezTo>
                  <a:pt x="235461" y="1147620"/>
                  <a:pt x="235461" y="1317785"/>
                  <a:pt x="340415" y="1422740"/>
                </a:cubicBezTo>
                <a:lnTo>
                  <a:pt x="1100539" y="2182863"/>
                </a:lnTo>
                <a:cubicBezTo>
                  <a:pt x="1205493" y="2287818"/>
                  <a:pt x="1375658" y="2287818"/>
                  <a:pt x="1480613" y="2182863"/>
                </a:cubicBezTo>
                <a:lnTo>
                  <a:pt x="2240736" y="1422740"/>
                </a:lnTo>
                <a:cubicBezTo>
                  <a:pt x="2345691" y="1317785"/>
                  <a:pt x="2345691" y="1147620"/>
                  <a:pt x="2240736" y="1042666"/>
                </a:cubicBezTo>
                <a:lnTo>
                  <a:pt x="1480613" y="282542"/>
                </a:lnTo>
                <a:cubicBezTo>
                  <a:pt x="1428136" y="230065"/>
                  <a:pt x="1359356" y="203826"/>
                  <a:pt x="1290576" y="203826"/>
                </a:cubicBezTo>
                <a:close/>
                <a:moveTo>
                  <a:pt x="0" y="0"/>
                </a:moveTo>
                <a:lnTo>
                  <a:pt x="2581155" y="0"/>
                </a:lnTo>
                <a:lnTo>
                  <a:pt x="2581155" y="2465407"/>
                </a:lnTo>
                <a:lnTo>
                  <a:pt x="0" y="24654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186F788-C70D-40E2-B078-1D072E48AF08}"/>
              </a:ext>
            </a:extLst>
          </p:cNvPr>
          <p:cNvSpPr/>
          <p:nvPr/>
        </p:nvSpPr>
        <p:spPr>
          <a:xfrm>
            <a:off x="6586280" y="4698302"/>
            <a:ext cx="393577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풀 스택</a:t>
            </a:r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CSS / Review / Profile / Community</a:t>
            </a:r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B494819E-97E7-4591-8E93-8054B20670C7}"/>
              </a:ext>
            </a:extLst>
          </p:cNvPr>
          <p:cNvSpPr/>
          <p:nvPr/>
        </p:nvSpPr>
        <p:spPr>
          <a:xfrm>
            <a:off x="7713293" y="3993645"/>
            <a:ext cx="1681744" cy="399421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white"/>
                </a:solidFill>
              </a:rPr>
              <a:t>박선주</a:t>
            </a:r>
            <a:endParaRPr lang="en-US" altLang="ko-KR" dirty="0">
              <a:solidFill>
                <a:prstClr val="white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299F4AD6-3EFC-45DD-8B5F-A4E5148CA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446" y="1823118"/>
            <a:ext cx="1524213" cy="190526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F7CB4A7-59B1-4E98-A8A7-7F0E10128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002" y="1961985"/>
            <a:ext cx="140989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개발 환경</a:t>
            </a: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897656" y="980725"/>
            <a:ext cx="10396688" cy="5105678"/>
            <a:chOff x="1628277" y="1213405"/>
            <a:chExt cx="5306828" cy="318115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0484DE4-5860-418C-9EB7-CD77C7C8E9AB}"/>
                </a:ext>
              </a:extLst>
            </p:cNvPr>
            <p:cNvGrpSpPr/>
            <p:nvPr/>
          </p:nvGrpSpPr>
          <p:grpSpPr>
            <a:xfrm>
              <a:off x="1628277" y="1451457"/>
              <a:ext cx="2635104" cy="2943101"/>
              <a:chOff x="563635" y="1895599"/>
              <a:chExt cx="2635104" cy="2943101"/>
            </a:xfrm>
          </p:grpSpPr>
          <p:sp>
            <p:nvSpPr>
              <p:cNvPr id="52" name="사각형: 둥근 모서리 4">
                <a:extLst>
                  <a:ext uri="{FF2B5EF4-FFF2-40B4-BE49-F238E27FC236}">
                    <a16:creationId xmlns:a16="http://schemas.microsoft.com/office/drawing/2014/main" id="{94D904D1-7FA3-460B-AAD9-621DBD47A584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chemeClr val="bg1"/>
              </a:solidFill>
              <a:ln w="66675">
                <a:solidFill>
                  <a:srgbClr val="FF99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사각형: 둥근 모서리 6">
                <a:extLst>
                  <a:ext uri="{FF2B5EF4-FFF2-40B4-BE49-F238E27FC236}">
                    <a16:creationId xmlns:a16="http://schemas.microsoft.com/office/drawing/2014/main" id="{959D46A7-E5CB-4604-950E-6FABD6C9648B}"/>
                  </a:ext>
                </a:extLst>
              </p:cNvPr>
              <p:cNvSpPr/>
              <p:nvPr/>
            </p:nvSpPr>
            <p:spPr>
              <a:xfrm>
                <a:off x="2297185" y="2257550"/>
                <a:ext cx="798439" cy="25811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5DC62F41-1575-4902-BB03-6A0FBEC273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7875" y="2108358"/>
                <a:ext cx="260864" cy="1069817"/>
              </a:xfrm>
              <a:prstGeom prst="line">
                <a:avLst/>
              </a:prstGeom>
              <a:ln w="666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538CCF9-3D5D-4153-92FE-FE2E7860A686}"/>
                </a:ext>
              </a:extLst>
            </p:cNvPr>
            <p:cNvGrpSpPr/>
            <p:nvPr/>
          </p:nvGrpSpPr>
          <p:grpSpPr>
            <a:xfrm flipH="1" flipV="1">
              <a:off x="4300002" y="1213405"/>
              <a:ext cx="2635103" cy="2933503"/>
              <a:chOff x="563635" y="1895599"/>
              <a:chExt cx="2635103" cy="2933503"/>
            </a:xfrm>
          </p:grpSpPr>
          <p:sp>
            <p:nvSpPr>
              <p:cNvPr id="49" name="사각형: 둥근 모서리 23">
                <a:extLst>
                  <a:ext uri="{FF2B5EF4-FFF2-40B4-BE49-F238E27FC236}">
                    <a16:creationId xmlns:a16="http://schemas.microsoft.com/office/drawing/2014/main" id="{26D5E1FC-8493-4C17-86FE-B1C7DD616C0F}"/>
                  </a:ext>
                </a:extLst>
              </p:cNvPr>
              <p:cNvSpPr/>
              <p:nvPr/>
            </p:nvSpPr>
            <p:spPr>
              <a:xfrm>
                <a:off x="563635" y="1895599"/>
                <a:ext cx="2428874" cy="2695451"/>
              </a:xfrm>
              <a:prstGeom prst="roundRect">
                <a:avLst>
                  <a:gd name="adj" fmla="val 19289"/>
                </a:avLst>
              </a:prstGeom>
              <a:solidFill>
                <a:schemeClr val="bg1"/>
              </a:solidFill>
              <a:ln w="666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사각형: 둥근 모서리 24">
                <a:extLst>
                  <a:ext uri="{FF2B5EF4-FFF2-40B4-BE49-F238E27FC236}">
                    <a16:creationId xmlns:a16="http://schemas.microsoft.com/office/drawing/2014/main" id="{B58E4162-D501-42DB-A805-DDB5BA45862F}"/>
                  </a:ext>
                </a:extLst>
              </p:cNvPr>
              <p:cNvSpPr/>
              <p:nvPr/>
            </p:nvSpPr>
            <p:spPr>
              <a:xfrm>
                <a:off x="2445769" y="2247952"/>
                <a:ext cx="638606" cy="2581150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66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6EDF2F4E-4867-46E6-97FB-F6C9F3608C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0674" y="2108357"/>
                <a:ext cx="268064" cy="1069816"/>
              </a:xfrm>
              <a:prstGeom prst="line">
                <a:avLst/>
              </a:prstGeom>
              <a:ln w="666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71BFEB7-7D7F-445C-A37E-C9180A04E352}"/>
                </a:ext>
              </a:extLst>
            </p:cNvPr>
            <p:cNvSpPr/>
            <p:nvPr/>
          </p:nvSpPr>
          <p:spPr>
            <a:xfrm>
              <a:off x="3361827" y="4056908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F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3685309A-A414-4202-B240-9FB3172989F7}"/>
                </a:ext>
              </a:extLst>
            </p:cNvPr>
            <p:cNvSpPr/>
            <p:nvPr/>
          </p:nvSpPr>
          <p:spPr>
            <a:xfrm>
              <a:off x="5041722" y="1361457"/>
              <a:ext cx="180000" cy="180000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FEC52E6-E0E1-427E-87A8-FEE2AAF979A8}"/>
              </a:ext>
            </a:extLst>
          </p:cNvPr>
          <p:cNvSpPr/>
          <p:nvPr/>
        </p:nvSpPr>
        <p:spPr>
          <a:xfrm>
            <a:off x="2066695" y="2448160"/>
            <a:ext cx="2222983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언어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Python 3.8.7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Django 3.2.3 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Vue.js 2.6.11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Node 14.16.1</a:t>
            </a:r>
            <a:endParaRPr lang="ko-KR" altLang="en-US" sz="2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FD82CB8-826A-4AA6-A6A8-288F04691461}"/>
              </a:ext>
            </a:extLst>
          </p:cNvPr>
          <p:cNvSpPr/>
          <p:nvPr/>
        </p:nvSpPr>
        <p:spPr>
          <a:xfrm>
            <a:off x="6934519" y="2586116"/>
            <a:ext cx="4064933" cy="1879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>
                    <a:lumMod val="50000"/>
                  </a:prstClr>
                </a:solidFill>
              </a:rPr>
              <a:t>도구 및 아키텍처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 err="1">
                <a:solidFill>
                  <a:prstClr val="white">
                    <a:lumMod val="50000"/>
                  </a:prstClr>
                </a:solidFill>
              </a:rPr>
              <a:t>vsCode</a:t>
            </a:r>
            <a:endParaRPr lang="en-US" altLang="ko-KR" sz="2000" b="1" dirty="0">
              <a:solidFill>
                <a:prstClr val="white">
                  <a:lumMod val="50000"/>
                </a:prstClr>
              </a:solidFill>
            </a:endParaRP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Chrome Browser </a:t>
            </a:r>
          </a:p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Django Rest </a:t>
            </a:r>
            <a:r>
              <a:rPr lang="en-US" altLang="ko-KR" sz="2000" b="1" dirty="0" err="1">
                <a:solidFill>
                  <a:prstClr val="white">
                    <a:lumMod val="50000"/>
                  </a:prstClr>
                </a:solidFill>
              </a:rPr>
              <a:t>Api</a:t>
            </a:r>
            <a:r>
              <a:rPr lang="en-US" altLang="ko-KR" sz="2000" b="1" dirty="0">
                <a:solidFill>
                  <a:prstClr val="white">
                    <a:lumMod val="50000"/>
                  </a:prstClr>
                </a:solidFill>
              </a:rPr>
              <a:t> &amp; vue.js</a:t>
            </a:r>
          </a:p>
        </p:txBody>
      </p:sp>
    </p:spTree>
    <p:extLst>
      <p:ext uri="{BB962C8B-B14F-4D97-AF65-F5344CB8AC3E}">
        <p14:creationId xmlns:p14="http://schemas.microsoft.com/office/powerpoint/2010/main" val="328073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ADF14-F648-4A40-830E-E4D22167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C2ED-57A0-4D39-9698-93E1D6AF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1F5106-4ACE-4D19-8D4A-AC6F0A4EB2F8}"/>
              </a:ext>
            </a:extLst>
          </p:cNvPr>
          <p:cNvSpPr/>
          <p:nvPr/>
        </p:nvSpPr>
        <p:spPr>
          <a:xfrm>
            <a:off x="409575" y="365125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PJT </a:t>
            </a:r>
            <a:r>
              <a:rPr lang="ko-KR" altLang="en-US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목표 및 개발 개요</a:t>
            </a: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8" name="모서리가 둥근 직사각형 141">
            <a:extLst>
              <a:ext uri="{FF2B5EF4-FFF2-40B4-BE49-F238E27FC236}">
                <a16:creationId xmlns:a16="http://schemas.microsoft.com/office/drawing/2014/main" id="{B494819E-97E7-4591-8E93-8054B20670C7}"/>
              </a:ext>
            </a:extLst>
          </p:cNvPr>
          <p:cNvSpPr/>
          <p:nvPr/>
        </p:nvSpPr>
        <p:spPr>
          <a:xfrm>
            <a:off x="934412" y="2272373"/>
            <a:ext cx="1681744" cy="399421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접근 순서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E89918-0180-4E36-AE59-1267576A2653}"/>
              </a:ext>
            </a:extLst>
          </p:cNvPr>
          <p:cNvSpPr/>
          <p:nvPr/>
        </p:nvSpPr>
        <p:spPr>
          <a:xfrm>
            <a:off x="934411" y="1673621"/>
            <a:ext cx="10165711" cy="399421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 err="1">
                <a:solidFill>
                  <a:schemeClr val="tx1"/>
                </a:solidFill>
              </a:rPr>
              <a:t>Vuex</a:t>
            </a:r>
            <a:r>
              <a:rPr lang="ko-KR" altLang="en-US" sz="2000" b="1" dirty="0">
                <a:solidFill>
                  <a:schemeClr val="tx1"/>
                </a:solidFill>
              </a:rPr>
              <a:t>와 </a:t>
            </a:r>
            <a:r>
              <a:rPr lang="en-US" altLang="ko-KR" sz="2000" b="1" dirty="0">
                <a:solidFill>
                  <a:schemeClr val="tx1"/>
                </a:solidFill>
              </a:rPr>
              <a:t>DRF</a:t>
            </a:r>
            <a:r>
              <a:rPr lang="ko-KR" altLang="en-US" sz="2000" b="1" dirty="0">
                <a:solidFill>
                  <a:schemeClr val="tx1"/>
                </a:solidFill>
              </a:rPr>
              <a:t>를 활용한 에러 없는 홈페이지 구현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167B01-46BA-48CA-AB6B-751EBBE56FEC}"/>
              </a:ext>
            </a:extLst>
          </p:cNvPr>
          <p:cNvSpPr/>
          <p:nvPr/>
        </p:nvSpPr>
        <p:spPr>
          <a:xfrm>
            <a:off x="934411" y="2865441"/>
            <a:ext cx="10165711" cy="432421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         로그인 페이지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accent2"/>
                </a:solidFill>
              </a:rPr>
              <a:t>회원가입 </a:t>
            </a:r>
            <a:r>
              <a:rPr lang="en-US" altLang="ko-KR" sz="1600" b="1" dirty="0">
                <a:solidFill>
                  <a:schemeClr val="accent2"/>
                </a:solidFill>
              </a:rPr>
              <a:t>, </a:t>
            </a:r>
            <a:r>
              <a:rPr lang="ko-KR" altLang="en-US" sz="1600" b="1" dirty="0">
                <a:solidFill>
                  <a:schemeClr val="accent2"/>
                </a:solidFill>
              </a:rPr>
              <a:t>로그인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1">
            <a:extLst>
              <a:ext uri="{FF2B5EF4-FFF2-40B4-BE49-F238E27FC236}">
                <a16:creationId xmlns:a16="http://schemas.microsoft.com/office/drawing/2014/main" id="{67A14CB7-4759-4469-81A4-C2306DFE97E0}"/>
              </a:ext>
            </a:extLst>
          </p:cNvPr>
          <p:cNvSpPr/>
          <p:nvPr/>
        </p:nvSpPr>
        <p:spPr>
          <a:xfrm>
            <a:off x="934412" y="1114755"/>
            <a:ext cx="1681744" cy="399421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53975" cap="rnd">
            <a:noFill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목표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348781D-2FB3-4F43-901D-59CD34B39309}"/>
              </a:ext>
            </a:extLst>
          </p:cNvPr>
          <p:cNvSpPr/>
          <p:nvPr/>
        </p:nvSpPr>
        <p:spPr>
          <a:xfrm>
            <a:off x="934411" y="3504038"/>
            <a:ext cx="10165711" cy="380613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      영화 정보 페이지 </a:t>
            </a:r>
            <a:r>
              <a:rPr lang="en-US" altLang="ko-KR" sz="1600" b="1" dirty="0">
                <a:solidFill>
                  <a:schemeClr val="tx1"/>
                </a:solidFill>
              </a:rPr>
              <a:t>             </a:t>
            </a:r>
            <a:r>
              <a:rPr lang="en-US" altLang="ko-KR" sz="1600" b="1" dirty="0">
                <a:solidFill>
                  <a:schemeClr val="accent6"/>
                </a:solidFill>
              </a:rPr>
              <a:t>modal , </a:t>
            </a:r>
            <a:r>
              <a:rPr lang="ko-KR" altLang="en-US" sz="1600" b="1" dirty="0">
                <a:solidFill>
                  <a:schemeClr val="accent6"/>
                </a:solidFill>
              </a:rPr>
              <a:t>마우스 오버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B0D3B96-E903-4954-A7EB-B3FC322CF73E}"/>
              </a:ext>
            </a:extLst>
          </p:cNvPr>
          <p:cNvSpPr/>
          <p:nvPr/>
        </p:nvSpPr>
        <p:spPr>
          <a:xfrm>
            <a:off x="934411" y="4090261"/>
            <a:ext cx="10165711" cy="380613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         추천 페이지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  </a:t>
            </a:r>
            <a:r>
              <a:rPr lang="en-US" altLang="ko-KR" sz="1600" b="1" dirty="0">
                <a:solidFill>
                  <a:schemeClr val="accent3">
                    <a:lumMod val="50000"/>
                  </a:schemeClr>
                </a:solidFill>
              </a:rPr>
              <a:t>TMDB API 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accent3">
                    <a:lumMod val="50000"/>
                  </a:schemeClr>
                </a:solidFill>
              </a:rPr>
              <a:t>리뷰 기반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BA4145-924F-4D89-974A-A5183F3D4AF7}"/>
              </a:ext>
            </a:extLst>
          </p:cNvPr>
          <p:cNvSpPr/>
          <p:nvPr/>
        </p:nvSpPr>
        <p:spPr>
          <a:xfrm>
            <a:off x="934410" y="4676482"/>
            <a:ext cx="10165711" cy="380613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       커뮤니티 페이지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게시글 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평점 </a:t>
            </a:r>
            <a:r>
              <a:rPr lang="en-US" altLang="ko-KR" sz="1600" b="1" dirty="0">
                <a:solidFill>
                  <a:schemeClr val="tx1"/>
                </a:solidFill>
              </a:rPr>
              <a:t>, </a:t>
            </a:r>
            <a:r>
              <a:rPr lang="ko-KR" altLang="en-US" sz="1600" b="1" dirty="0">
                <a:solidFill>
                  <a:schemeClr val="accent5">
                    <a:lumMod val="75000"/>
                  </a:schemeClr>
                </a:solidFill>
              </a:rPr>
              <a:t>댓글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2639D1-F38B-42EA-97D9-2D889B7ED77C}"/>
              </a:ext>
            </a:extLst>
          </p:cNvPr>
          <p:cNvSpPr/>
          <p:nvPr/>
        </p:nvSpPr>
        <p:spPr>
          <a:xfrm>
            <a:off x="934409" y="5259676"/>
            <a:ext cx="10165711" cy="380613"/>
          </a:xfrm>
          <a:prstGeom prst="rect">
            <a:avLst/>
          </a:prstGeom>
          <a:gradFill>
            <a:gsLst>
              <a:gs pos="72000">
                <a:schemeClr val="bg1">
                  <a:lumMod val="85000"/>
                </a:schemeClr>
              </a:gs>
              <a:gs pos="72000">
                <a:srgbClr val="FF9999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tx1"/>
                </a:solidFill>
              </a:rPr>
              <a:t>         마이 페이지                 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</a:rPr>
              <a:t>리뷰 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댓글 남긴 게시글 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좋아요 누른 영화 확인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46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ADF14-F648-4A40-830E-E4D221679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1C2ED-57A0-4D39-9698-93E1D6AF9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1F5106-4ACE-4D19-8D4A-AC6F0A4EB2F8}"/>
              </a:ext>
            </a:extLst>
          </p:cNvPr>
          <p:cNvSpPr/>
          <p:nvPr/>
        </p:nvSpPr>
        <p:spPr>
          <a:xfrm>
            <a:off x="409575" y="365125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PJT </a:t>
            </a:r>
            <a:r>
              <a:rPr lang="ko-KR" altLang="en-US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타임 테이블</a:t>
            </a:r>
            <a:endParaRPr lang="en-US" altLang="ko-KR" sz="2800" b="1" i="1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1B092C-8A25-4562-AC2F-273B79208248}"/>
              </a:ext>
            </a:extLst>
          </p:cNvPr>
          <p:cNvGrpSpPr/>
          <p:nvPr/>
        </p:nvGrpSpPr>
        <p:grpSpPr>
          <a:xfrm>
            <a:off x="1266758" y="1460011"/>
            <a:ext cx="9511021" cy="3937978"/>
            <a:chOff x="1322176" y="1420430"/>
            <a:chExt cx="9511021" cy="3937978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7995844-7697-47A2-9136-CAE6DEF072AC}"/>
                </a:ext>
              </a:extLst>
            </p:cNvPr>
            <p:cNvGrpSpPr/>
            <p:nvPr/>
          </p:nvGrpSpPr>
          <p:grpSpPr>
            <a:xfrm>
              <a:off x="1322176" y="1420430"/>
              <a:ext cx="9511021" cy="3937978"/>
              <a:chOff x="3130256" y="760879"/>
              <a:chExt cx="7519121" cy="2751434"/>
            </a:xfrm>
          </p:grpSpPr>
          <p:sp>
            <p:nvSpPr>
              <p:cNvPr id="16" name="모서리가 둥근 직사각형 34">
                <a:extLst>
                  <a:ext uri="{FF2B5EF4-FFF2-40B4-BE49-F238E27FC236}">
                    <a16:creationId xmlns:a16="http://schemas.microsoft.com/office/drawing/2014/main" id="{8F28DCBD-3261-4B99-885A-741F56A025C6}"/>
                  </a:ext>
                </a:extLst>
              </p:cNvPr>
              <p:cNvSpPr/>
              <p:nvPr/>
            </p:nvSpPr>
            <p:spPr>
              <a:xfrm>
                <a:off x="9590869" y="3244020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F78369F-9B72-4AD0-93A9-E5E341E8A395}"/>
                  </a:ext>
                </a:extLst>
              </p:cNvPr>
              <p:cNvSpPr/>
              <p:nvPr/>
            </p:nvSpPr>
            <p:spPr>
              <a:xfrm>
                <a:off x="3130256" y="1246780"/>
                <a:ext cx="2210624" cy="28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Login / </a:t>
                </a:r>
                <a:r>
                  <a:rPr lang="en-US" altLang="ko-KR" sz="16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SignUp</a:t>
                </a: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/ DB</a:t>
                </a: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생성</a:t>
                </a:r>
                <a:endPara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5B6A803-9AB2-4DF1-BFB8-393E919908A5}"/>
                  </a:ext>
                </a:extLst>
              </p:cNvPr>
              <p:cNvGrpSpPr/>
              <p:nvPr/>
            </p:nvGrpSpPr>
            <p:grpSpPr>
              <a:xfrm>
                <a:off x="5980905" y="778888"/>
                <a:ext cx="1790097" cy="421094"/>
                <a:chOff x="5980905" y="778888"/>
                <a:chExt cx="1790097" cy="421094"/>
              </a:xfrm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4573FCC2-E4FD-4676-8DC5-FCA4DED195EA}"/>
                    </a:ext>
                  </a:extLst>
                </p:cNvPr>
                <p:cNvSpPr/>
                <p:nvPr/>
              </p:nvSpPr>
              <p:spPr>
                <a:xfrm>
                  <a:off x="5980905" y="778888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5/20</a:t>
                  </a:r>
                </a:p>
              </p:txBody>
            </p: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E03AD8A-ECC5-40AB-B9D2-6E36E8A80064}"/>
                    </a:ext>
                  </a:extLst>
                </p:cNvPr>
                <p:cNvSpPr/>
                <p:nvPr/>
              </p:nvSpPr>
              <p:spPr>
                <a:xfrm>
                  <a:off x="6558805" y="785958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5/21</a:t>
                  </a:r>
                </a:p>
              </p:txBody>
            </p:sp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73A0E5D0-654F-4467-A196-8D3B03F8111C}"/>
                    </a:ext>
                  </a:extLst>
                </p:cNvPr>
                <p:cNvSpPr/>
                <p:nvPr/>
              </p:nvSpPr>
              <p:spPr>
                <a:xfrm>
                  <a:off x="7134188" y="785958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5/22</a:t>
                  </a:r>
                </a:p>
              </p:txBody>
            </p:sp>
          </p:grp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276B83D-71F5-46F4-90B8-C188C2108FC2}"/>
                  </a:ext>
                </a:extLst>
              </p:cNvPr>
              <p:cNvSpPr/>
              <p:nvPr/>
            </p:nvSpPr>
            <p:spPr>
              <a:xfrm>
                <a:off x="9461404" y="760879"/>
                <a:ext cx="636814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5/26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C6B0CEE-46DA-400D-87AE-FA5C89664670}"/>
                  </a:ext>
                </a:extLst>
              </p:cNvPr>
              <p:cNvSpPr/>
              <p:nvPr/>
            </p:nvSpPr>
            <p:spPr>
              <a:xfrm>
                <a:off x="10012563" y="760879"/>
                <a:ext cx="636814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5/27</a:t>
                </a:r>
              </a:p>
            </p:txBody>
          </p: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D509D11-F6C4-4B83-9B6E-0D33016B058A}"/>
                  </a:ext>
                </a:extLst>
              </p:cNvPr>
              <p:cNvGrpSpPr/>
              <p:nvPr/>
            </p:nvGrpSpPr>
            <p:grpSpPr>
              <a:xfrm>
                <a:off x="7721834" y="760879"/>
                <a:ext cx="1776776" cy="432033"/>
                <a:chOff x="5991909" y="754893"/>
                <a:chExt cx="1776776" cy="432033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2984678B-CA10-489E-BF63-4939E093F7F5}"/>
                    </a:ext>
                  </a:extLst>
                </p:cNvPr>
                <p:cNvSpPr/>
                <p:nvPr/>
              </p:nvSpPr>
              <p:spPr>
                <a:xfrm>
                  <a:off x="5991909" y="772902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5/23</a:t>
                  </a: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04A478DE-1B0E-4EDD-AB2A-46DC1BD271DC}"/>
                    </a:ext>
                  </a:extLst>
                </p:cNvPr>
                <p:cNvSpPr/>
                <p:nvPr/>
              </p:nvSpPr>
              <p:spPr>
                <a:xfrm>
                  <a:off x="6578196" y="767723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5/24</a:t>
                  </a:r>
                </a:p>
              </p:txBody>
            </p:sp>
            <p:sp>
              <p:nvSpPr>
                <p:cNvPr id="72" name="직사각형 71">
                  <a:extLst>
                    <a:ext uri="{FF2B5EF4-FFF2-40B4-BE49-F238E27FC236}">
                      <a16:creationId xmlns:a16="http://schemas.microsoft.com/office/drawing/2014/main" id="{7B6D4A66-517C-4341-AF2B-3183582CA899}"/>
                    </a:ext>
                  </a:extLst>
                </p:cNvPr>
                <p:cNvSpPr/>
                <p:nvPr/>
              </p:nvSpPr>
              <p:spPr>
                <a:xfrm>
                  <a:off x="7131871" y="754893"/>
                  <a:ext cx="636814" cy="4140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600" b="1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rPr>
                    <a:t>5/25</a:t>
                  </a:r>
                </a:p>
              </p:txBody>
            </p:sp>
          </p:grpSp>
          <p:sp>
            <p:nvSpPr>
              <p:cNvPr id="30" name="모서리가 둥근 직사각형 33">
                <a:extLst>
                  <a:ext uri="{FF2B5EF4-FFF2-40B4-BE49-F238E27FC236}">
                    <a16:creationId xmlns:a16="http://schemas.microsoft.com/office/drawing/2014/main" id="{81520C37-1656-4121-BA30-C0518FB2E1DA}"/>
                  </a:ext>
                </a:extLst>
              </p:cNvPr>
              <p:cNvSpPr/>
              <p:nvPr/>
            </p:nvSpPr>
            <p:spPr>
              <a:xfrm>
                <a:off x="6110727" y="1287192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모서리가 둥근 직사각형 33">
                <a:extLst>
                  <a:ext uri="{FF2B5EF4-FFF2-40B4-BE49-F238E27FC236}">
                    <a16:creationId xmlns:a16="http://schemas.microsoft.com/office/drawing/2014/main" id="{A9CFCEF4-6FB6-46EB-8BCC-CE4323EF51E5}"/>
                  </a:ext>
                </a:extLst>
              </p:cNvPr>
              <p:cNvSpPr/>
              <p:nvPr/>
            </p:nvSpPr>
            <p:spPr>
              <a:xfrm>
                <a:off x="6689885" y="1274261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모서리가 둥근 직사각형 33">
                <a:extLst>
                  <a:ext uri="{FF2B5EF4-FFF2-40B4-BE49-F238E27FC236}">
                    <a16:creationId xmlns:a16="http://schemas.microsoft.com/office/drawing/2014/main" id="{B10CA648-6E4C-4F01-8E68-D4696114E59E}"/>
                  </a:ext>
                </a:extLst>
              </p:cNvPr>
              <p:cNvSpPr/>
              <p:nvPr/>
            </p:nvSpPr>
            <p:spPr>
              <a:xfrm>
                <a:off x="7258066" y="1274261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BF9081D-6631-41F7-BA4D-276511F7C709}"/>
                  </a:ext>
                </a:extLst>
              </p:cNvPr>
              <p:cNvSpPr/>
              <p:nvPr/>
            </p:nvSpPr>
            <p:spPr>
              <a:xfrm>
                <a:off x="3357693" y="1717595"/>
                <a:ext cx="1670352" cy="28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Review</a:t>
                </a: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/</a:t>
                </a: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Comment</a:t>
                </a:r>
              </a:p>
            </p:txBody>
          </p:sp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878A80D6-A9E6-48AD-B69F-83998E90CE9E}"/>
                  </a:ext>
                </a:extLst>
              </p:cNvPr>
              <p:cNvSpPr/>
              <p:nvPr/>
            </p:nvSpPr>
            <p:spPr>
              <a:xfrm>
                <a:off x="7254941" y="1749798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3">
                <a:extLst>
                  <a:ext uri="{FF2B5EF4-FFF2-40B4-BE49-F238E27FC236}">
                    <a16:creationId xmlns:a16="http://schemas.microsoft.com/office/drawing/2014/main" id="{F197FE2F-46CC-4B0B-B765-3CC2C6336252}"/>
                  </a:ext>
                </a:extLst>
              </p:cNvPr>
              <p:cNvSpPr/>
              <p:nvPr/>
            </p:nvSpPr>
            <p:spPr>
              <a:xfrm>
                <a:off x="7842378" y="1749798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모서리가 둥근 직사각형 33">
                <a:extLst>
                  <a:ext uri="{FF2B5EF4-FFF2-40B4-BE49-F238E27FC236}">
                    <a16:creationId xmlns:a16="http://schemas.microsoft.com/office/drawing/2014/main" id="{3E764AC2-9736-4E24-8102-5698FF48D6DA}"/>
                  </a:ext>
                </a:extLst>
              </p:cNvPr>
              <p:cNvSpPr/>
              <p:nvPr/>
            </p:nvSpPr>
            <p:spPr>
              <a:xfrm>
                <a:off x="6690150" y="1749798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46AD92D-6D99-4BED-8344-FB87A07F1F9E}"/>
                  </a:ext>
                </a:extLst>
              </p:cNvPr>
              <p:cNvSpPr/>
              <p:nvPr/>
            </p:nvSpPr>
            <p:spPr>
              <a:xfrm>
                <a:off x="3328539" y="2188410"/>
                <a:ext cx="1723726" cy="28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Community / Profile</a:t>
                </a:r>
              </a:p>
            </p:txBody>
          </p:sp>
          <p:sp>
            <p:nvSpPr>
              <p:cNvPr id="50" name="모서리가 둥근 직사각형 33">
                <a:extLst>
                  <a:ext uri="{FF2B5EF4-FFF2-40B4-BE49-F238E27FC236}">
                    <a16:creationId xmlns:a16="http://schemas.microsoft.com/office/drawing/2014/main" id="{F91CFD86-8070-4B0D-889C-428939ED9CDF}"/>
                  </a:ext>
                </a:extLst>
              </p:cNvPr>
              <p:cNvSpPr/>
              <p:nvPr/>
            </p:nvSpPr>
            <p:spPr>
              <a:xfrm>
                <a:off x="7843646" y="2212404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모서리가 둥근 직사각형 33">
                <a:extLst>
                  <a:ext uri="{FF2B5EF4-FFF2-40B4-BE49-F238E27FC236}">
                    <a16:creationId xmlns:a16="http://schemas.microsoft.com/office/drawing/2014/main" id="{D425E51D-673C-48AB-AD57-20DCEB2E29E6}"/>
                  </a:ext>
                </a:extLst>
              </p:cNvPr>
              <p:cNvSpPr/>
              <p:nvPr/>
            </p:nvSpPr>
            <p:spPr>
              <a:xfrm>
                <a:off x="8429284" y="2212404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모서리가 둥근 직사각형 33">
                <a:extLst>
                  <a:ext uri="{FF2B5EF4-FFF2-40B4-BE49-F238E27FC236}">
                    <a16:creationId xmlns:a16="http://schemas.microsoft.com/office/drawing/2014/main" id="{EA945835-DDEB-437C-9FB9-CA880FE15EA1}"/>
                  </a:ext>
                </a:extLst>
              </p:cNvPr>
              <p:cNvSpPr/>
              <p:nvPr/>
            </p:nvSpPr>
            <p:spPr>
              <a:xfrm>
                <a:off x="7255583" y="2212404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C6D972B-D052-49A0-A233-1626709F3DEA}"/>
                  </a:ext>
                </a:extLst>
              </p:cNvPr>
              <p:cNvSpPr/>
              <p:nvPr/>
            </p:nvSpPr>
            <p:spPr>
              <a:xfrm>
                <a:off x="3335353" y="2692554"/>
                <a:ext cx="1740644" cy="28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CSS / </a:t>
                </a:r>
                <a:r>
                  <a:rPr lang="en-US" altLang="ko-KR" sz="1600" b="1" dirty="0" err="1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EventFunction</a:t>
                </a:r>
                <a:endParaRPr lang="en-US" altLang="ko-KR" sz="1600" b="1" dirty="0">
                  <a:solidFill>
                    <a:prstClr val="black">
                      <a:lumMod val="50000"/>
                      <a:lumOff val="50000"/>
                    </a:prstClr>
                  </a:solidFill>
                </a:endParaRPr>
              </a:p>
            </p:txBody>
          </p:sp>
          <p:sp>
            <p:nvSpPr>
              <p:cNvPr id="54" name="모서리가 둥근 직사각형 33">
                <a:extLst>
                  <a:ext uri="{FF2B5EF4-FFF2-40B4-BE49-F238E27FC236}">
                    <a16:creationId xmlns:a16="http://schemas.microsoft.com/office/drawing/2014/main" id="{2F517117-449A-45B8-8B4F-9B5995C3F961}"/>
                  </a:ext>
                </a:extLst>
              </p:cNvPr>
              <p:cNvSpPr/>
              <p:nvPr/>
            </p:nvSpPr>
            <p:spPr>
              <a:xfrm>
                <a:off x="7836322" y="2708642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모서리가 둥근 직사각형 33">
                <a:extLst>
                  <a:ext uri="{FF2B5EF4-FFF2-40B4-BE49-F238E27FC236}">
                    <a16:creationId xmlns:a16="http://schemas.microsoft.com/office/drawing/2014/main" id="{332C3EE9-A12D-4411-B533-90885276DC28}"/>
                  </a:ext>
                </a:extLst>
              </p:cNvPr>
              <p:cNvSpPr/>
              <p:nvPr/>
            </p:nvSpPr>
            <p:spPr>
              <a:xfrm>
                <a:off x="8432040" y="2709194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모서리가 둥근 직사각형 33">
                <a:extLst>
                  <a:ext uri="{FF2B5EF4-FFF2-40B4-BE49-F238E27FC236}">
                    <a16:creationId xmlns:a16="http://schemas.microsoft.com/office/drawing/2014/main" id="{6EF7E0ED-CF6D-4E65-81B8-9E7D8F806A9F}"/>
                  </a:ext>
                </a:extLst>
              </p:cNvPr>
              <p:cNvSpPr/>
              <p:nvPr/>
            </p:nvSpPr>
            <p:spPr>
              <a:xfrm>
                <a:off x="8992432" y="2709194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모서리가 둥근 직사각형 33">
                <a:extLst>
                  <a:ext uri="{FF2B5EF4-FFF2-40B4-BE49-F238E27FC236}">
                    <a16:creationId xmlns:a16="http://schemas.microsoft.com/office/drawing/2014/main" id="{6637765D-C936-4D1D-9F75-76EA93223C3C}"/>
                  </a:ext>
                </a:extLst>
              </p:cNvPr>
              <p:cNvSpPr/>
              <p:nvPr/>
            </p:nvSpPr>
            <p:spPr>
              <a:xfrm>
                <a:off x="9590868" y="2708642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59B701C-809D-43DC-BF1D-380F44406F17}"/>
                  </a:ext>
                </a:extLst>
              </p:cNvPr>
              <p:cNvSpPr/>
              <p:nvPr/>
            </p:nvSpPr>
            <p:spPr>
              <a:xfrm>
                <a:off x="3503498" y="3223038"/>
                <a:ext cx="1404355" cy="28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영상 </a:t>
                </a: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/ PPT </a:t>
                </a:r>
                <a:r>
                  <a:rPr lang="ko-KR" altLang="en-US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제작</a:t>
                </a:r>
                <a:r>
                  <a:rPr lang="en-US" altLang="ko-KR" sz="16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</a:rPr>
                  <a:t> </a:t>
                </a:r>
              </a:p>
            </p:txBody>
          </p:sp>
          <p:sp>
            <p:nvSpPr>
              <p:cNvPr id="62" name="모서리가 둥근 직사각형 34">
                <a:extLst>
                  <a:ext uri="{FF2B5EF4-FFF2-40B4-BE49-F238E27FC236}">
                    <a16:creationId xmlns:a16="http://schemas.microsoft.com/office/drawing/2014/main" id="{32867F0B-4BB4-47C1-9FD5-2BE06724A647}"/>
                  </a:ext>
                </a:extLst>
              </p:cNvPr>
              <p:cNvSpPr/>
              <p:nvPr/>
            </p:nvSpPr>
            <p:spPr>
              <a:xfrm>
                <a:off x="10127948" y="3233819"/>
                <a:ext cx="241170" cy="241170"/>
              </a:xfrm>
              <a:prstGeom prst="roundRect">
                <a:avLst/>
              </a:prstGeom>
              <a:solidFill>
                <a:srgbClr val="FF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6" name="모서리가 둥근 직사각형 83">
              <a:extLst>
                <a:ext uri="{FF2B5EF4-FFF2-40B4-BE49-F238E27FC236}">
                  <a16:creationId xmlns:a16="http://schemas.microsoft.com/office/drawing/2014/main" id="{400EB026-5965-4369-B89D-7F3A1029B2AC}"/>
                </a:ext>
              </a:extLst>
            </p:cNvPr>
            <p:cNvSpPr/>
            <p:nvPr/>
          </p:nvSpPr>
          <p:spPr>
            <a:xfrm>
              <a:off x="10182080" y="4219557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모서리가 둥근 직사각형 83">
              <a:extLst>
                <a:ext uri="{FF2B5EF4-FFF2-40B4-BE49-F238E27FC236}">
                  <a16:creationId xmlns:a16="http://schemas.microsoft.com/office/drawing/2014/main" id="{61B98BDF-F3AF-4B41-8047-9818CCA57684}"/>
                </a:ext>
              </a:extLst>
            </p:cNvPr>
            <p:cNvSpPr/>
            <p:nvPr/>
          </p:nvSpPr>
          <p:spPr>
            <a:xfrm>
              <a:off x="5820043" y="3522463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모서리가 둥근 직사각형 83">
              <a:extLst>
                <a:ext uri="{FF2B5EF4-FFF2-40B4-BE49-F238E27FC236}">
                  <a16:creationId xmlns:a16="http://schemas.microsoft.com/office/drawing/2014/main" id="{8F07A466-A6E9-40AC-BC4E-7B9590D6A61A}"/>
                </a:ext>
              </a:extLst>
            </p:cNvPr>
            <p:cNvSpPr/>
            <p:nvPr/>
          </p:nvSpPr>
          <p:spPr>
            <a:xfrm>
              <a:off x="6544082" y="4203073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모서리가 둥근 직사각형 83">
              <a:extLst>
                <a:ext uri="{FF2B5EF4-FFF2-40B4-BE49-F238E27FC236}">
                  <a16:creationId xmlns:a16="http://schemas.microsoft.com/office/drawing/2014/main" id="{065C3F32-739C-4628-BC6A-1EE358222B42}"/>
                </a:ext>
              </a:extLst>
            </p:cNvPr>
            <p:cNvSpPr/>
            <p:nvPr/>
          </p:nvSpPr>
          <p:spPr>
            <a:xfrm>
              <a:off x="5824790" y="4203073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모서리가 둥근 직사각형 83">
              <a:extLst>
                <a:ext uri="{FF2B5EF4-FFF2-40B4-BE49-F238E27FC236}">
                  <a16:creationId xmlns:a16="http://schemas.microsoft.com/office/drawing/2014/main" id="{549E6EC7-DCA3-490E-ACF1-3F18A4A73B42}"/>
                </a:ext>
              </a:extLst>
            </p:cNvPr>
            <p:cNvSpPr/>
            <p:nvPr/>
          </p:nvSpPr>
          <p:spPr>
            <a:xfrm>
              <a:off x="5067552" y="4203073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모서리가 둥근 직사각형 83">
              <a:extLst>
                <a:ext uri="{FF2B5EF4-FFF2-40B4-BE49-F238E27FC236}">
                  <a16:creationId xmlns:a16="http://schemas.microsoft.com/office/drawing/2014/main" id="{734C474D-9BD9-4EAD-B647-A82AE5522222}"/>
                </a:ext>
              </a:extLst>
            </p:cNvPr>
            <p:cNvSpPr/>
            <p:nvPr/>
          </p:nvSpPr>
          <p:spPr>
            <a:xfrm>
              <a:off x="6553667" y="4962221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C32093C0-D178-41E1-80F5-018F9E3E3859}"/>
                </a:ext>
              </a:extLst>
            </p:cNvPr>
            <p:cNvSpPr/>
            <p:nvPr/>
          </p:nvSpPr>
          <p:spPr>
            <a:xfrm>
              <a:off x="5834375" y="4962221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모서리가 둥근 직사각형 83">
              <a:extLst>
                <a:ext uri="{FF2B5EF4-FFF2-40B4-BE49-F238E27FC236}">
                  <a16:creationId xmlns:a16="http://schemas.microsoft.com/office/drawing/2014/main" id="{5B2B89F5-7EB4-4B52-B4C3-C3EDC48D970A}"/>
                </a:ext>
              </a:extLst>
            </p:cNvPr>
            <p:cNvSpPr/>
            <p:nvPr/>
          </p:nvSpPr>
          <p:spPr>
            <a:xfrm>
              <a:off x="5077137" y="4962221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모서리가 둥근 직사각형 83">
              <a:extLst>
                <a:ext uri="{FF2B5EF4-FFF2-40B4-BE49-F238E27FC236}">
                  <a16:creationId xmlns:a16="http://schemas.microsoft.com/office/drawing/2014/main" id="{D30101BA-DB5D-4884-85D6-EE093A242FA1}"/>
                </a:ext>
              </a:extLst>
            </p:cNvPr>
            <p:cNvSpPr/>
            <p:nvPr/>
          </p:nvSpPr>
          <p:spPr>
            <a:xfrm>
              <a:off x="8737041" y="4959815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모서리가 둥근 직사각형 83">
              <a:extLst>
                <a:ext uri="{FF2B5EF4-FFF2-40B4-BE49-F238E27FC236}">
                  <a16:creationId xmlns:a16="http://schemas.microsoft.com/office/drawing/2014/main" id="{8EA919CC-8626-4275-B7E1-B8B9A619B002}"/>
                </a:ext>
              </a:extLst>
            </p:cNvPr>
            <p:cNvSpPr/>
            <p:nvPr/>
          </p:nvSpPr>
          <p:spPr>
            <a:xfrm>
              <a:off x="8027968" y="4938067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모서리가 둥근 직사각형 83">
              <a:extLst>
                <a:ext uri="{FF2B5EF4-FFF2-40B4-BE49-F238E27FC236}">
                  <a16:creationId xmlns:a16="http://schemas.microsoft.com/office/drawing/2014/main" id="{A4FF9F05-51EB-4318-8110-86A1A842BEA4}"/>
                </a:ext>
              </a:extLst>
            </p:cNvPr>
            <p:cNvSpPr/>
            <p:nvPr/>
          </p:nvSpPr>
          <p:spPr>
            <a:xfrm>
              <a:off x="7279485" y="4959815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모서리가 둥근 직사각형 83">
              <a:extLst>
                <a:ext uri="{FF2B5EF4-FFF2-40B4-BE49-F238E27FC236}">
                  <a16:creationId xmlns:a16="http://schemas.microsoft.com/office/drawing/2014/main" id="{13DA0CC5-175B-44FC-AB20-6C9754ED2857}"/>
                </a:ext>
              </a:extLst>
            </p:cNvPr>
            <p:cNvSpPr/>
            <p:nvPr/>
          </p:nvSpPr>
          <p:spPr>
            <a:xfrm>
              <a:off x="9493518" y="2883769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모서리가 둥근 직사각형 83">
              <a:extLst>
                <a:ext uri="{FF2B5EF4-FFF2-40B4-BE49-F238E27FC236}">
                  <a16:creationId xmlns:a16="http://schemas.microsoft.com/office/drawing/2014/main" id="{878ED084-10D0-4AA1-940D-D35D47E9B19E}"/>
                </a:ext>
              </a:extLst>
            </p:cNvPr>
            <p:cNvSpPr/>
            <p:nvPr/>
          </p:nvSpPr>
          <p:spPr>
            <a:xfrm>
              <a:off x="8735479" y="2870376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모서리가 둥근 직사각형 83">
              <a:extLst>
                <a:ext uri="{FF2B5EF4-FFF2-40B4-BE49-F238E27FC236}">
                  <a16:creationId xmlns:a16="http://schemas.microsoft.com/office/drawing/2014/main" id="{BCCCC6CB-693C-4F9E-B8AA-B3ABE07F5E79}"/>
                </a:ext>
              </a:extLst>
            </p:cNvPr>
            <p:cNvSpPr/>
            <p:nvPr/>
          </p:nvSpPr>
          <p:spPr>
            <a:xfrm>
              <a:off x="8024130" y="2856965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모서리가 둥근 직사각형 83">
              <a:extLst>
                <a:ext uri="{FF2B5EF4-FFF2-40B4-BE49-F238E27FC236}">
                  <a16:creationId xmlns:a16="http://schemas.microsoft.com/office/drawing/2014/main" id="{30AB58A8-43C2-4991-9B09-454C902DAB73}"/>
                </a:ext>
              </a:extLst>
            </p:cNvPr>
            <p:cNvSpPr/>
            <p:nvPr/>
          </p:nvSpPr>
          <p:spPr>
            <a:xfrm>
              <a:off x="10182545" y="3502684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모서리가 둥근 직사각형 83">
              <a:extLst>
                <a:ext uri="{FF2B5EF4-FFF2-40B4-BE49-F238E27FC236}">
                  <a16:creationId xmlns:a16="http://schemas.microsoft.com/office/drawing/2014/main" id="{F6D8B078-4D75-48CF-9A55-2BDB11520D2B}"/>
                </a:ext>
              </a:extLst>
            </p:cNvPr>
            <p:cNvSpPr/>
            <p:nvPr/>
          </p:nvSpPr>
          <p:spPr>
            <a:xfrm>
              <a:off x="9493519" y="3511644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모서리가 둥근 직사각형 83">
              <a:extLst>
                <a:ext uri="{FF2B5EF4-FFF2-40B4-BE49-F238E27FC236}">
                  <a16:creationId xmlns:a16="http://schemas.microsoft.com/office/drawing/2014/main" id="{AAD42C03-7E50-4967-B1B1-C91AB11320A2}"/>
                </a:ext>
              </a:extLst>
            </p:cNvPr>
            <p:cNvSpPr/>
            <p:nvPr/>
          </p:nvSpPr>
          <p:spPr>
            <a:xfrm>
              <a:off x="8736281" y="3511644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모서리가 둥근 직사각형 83">
              <a:extLst>
                <a:ext uri="{FF2B5EF4-FFF2-40B4-BE49-F238E27FC236}">
                  <a16:creationId xmlns:a16="http://schemas.microsoft.com/office/drawing/2014/main" id="{A1671D12-8487-4BE6-BE81-879DB6B7FA56}"/>
                </a:ext>
              </a:extLst>
            </p:cNvPr>
            <p:cNvSpPr/>
            <p:nvPr/>
          </p:nvSpPr>
          <p:spPr>
            <a:xfrm>
              <a:off x="10182081" y="2870376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모서리가 둥근 직사각형 83">
              <a:extLst>
                <a:ext uri="{FF2B5EF4-FFF2-40B4-BE49-F238E27FC236}">
                  <a16:creationId xmlns:a16="http://schemas.microsoft.com/office/drawing/2014/main" id="{EDEEB6D4-577B-4A6D-A646-B7BFD56821A3}"/>
                </a:ext>
              </a:extLst>
            </p:cNvPr>
            <p:cNvSpPr/>
            <p:nvPr/>
          </p:nvSpPr>
          <p:spPr>
            <a:xfrm>
              <a:off x="9493518" y="2198941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모서리가 둥근 직사각형 83">
              <a:extLst>
                <a:ext uri="{FF2B5EF4-FFF2-40B4-BE49-F238E27FC236}">
                  <a16:creationId xmlns:a16="http://schemas.microsoft.com/office/drawing/2014/main" id="{0A218CB8-8D5D-4418-9573-D9A89807E7B6}"/>
                </a:ext>
              </a:extLst>
            </p:cNvPr>
            <p:cNvSpPr/>
            <p:nvPr/>
          </p:nvSpPr>
          <p:spPr>
            <a:xfrm>
              <a:off x="8735479" y="2185548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모서리가 둥근 직사각형 83">
              <a:extLst>
                <a:ext uri="{FF2B5EF4-FFF2-40B4-BE49-F238E27FC236}">
                  <a16:creationId xmlns:a16="http://schemas.microsoft.com/office/drawing/2014/main" id="{60243AE7-0CC6-45CC-B697-700CB3B1B775}"/>
                </a:ext>
              </a:extLst>
            </p:cNvPr>
            <p:cNvSpPr/>
            <p:nvPr/>
          </p:nvSpPr>
          <p:spPr>
            <a:xfrm>
              <a:off x="8024130" y="2172137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모서리가 둥근 직사각형 83">
              <a:extLst>
                <a:ext uri="{FF2B5EF4-FFF2-40B4-BE49-F238E27FC236}">
                  <a16:creationId xmlns:a16="http://schemas.microsoft.com/office/drawing/2014/main" id="{F3E953D2-87E9-4478-AC38-16399ACD2ECB}"/>
                </a:ext>
              </a:extLst>
            </p:cNvPr>
            <p:cNvSpPr/>
            <p:nvPr/>
          </p:nvSpPr>
          <p:spPr>
            <a:xfrm>
              <a:off x="10182081" y="2185548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모서리가 둥근 직사각형 83">
              <a:extLst>
                <a:ext uri="{FF2B5EF4-FFF2-40B4-BE49-F238E27FC236}">
                  <a16:creationId xmlns:a16="http://schemas.microsoft.com/office/drawing/2014/main" id="{F71A266D-DEDA-4131-A8CB-BF6AD9A2E7ED}"/>
                </a:ext>
              </a:extLst>
            </p:cNvPr>
            <p:cNvSpPr/>
            <p:nvPr/>
          </p:nvSpPr>
          <p:spPr>
            <a:xfrm>
              <a:off x="7275433" y="2165711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모서리가 둥근 직사각형 83">
              <a:extLst>
                <a:ext uri="{FF2B5EF4-FFF2-40B4-BE49-F238E27FC236}">
                  <a16:creationId xmlns:a16="http://schemas.microsoft.com/office/drawing/2014/main" id="{343AF705-F0D8-4E0B-A140-240CDB0CEE49}"/>
                </a:ext>
              </a:extLst>
            </p:cNvPr>
            <p:cNvSpPr/>
            <p:nvPr/>
          </p:nvSpPr>
          <p:spPr>
            <a:xfrm>
              <a:off x="5067553" y="2815316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모서리가 둥근 직사각형 83">
              <a:extLst>
                <a:ext uri="{FF2B5EF4-FFF2-40B4-BE49-F238E27FC236}">
                  <a16:creationId xmlns:a16="http://schemas.microsoft.com/office/drawing/2014/main" id="{6CAAFFE2-3459-4864-B226-FC6F65822CFC}"/>
                </a:ext>
              </a:extLst>
            </p:cNvPr>
            <p:cNvSpPr/>
            <p:nvPr/>
          </p:nvSpPr>
          <p:spPr>
            <a:xfrm>
              <a:off x="5067553" y="3546488"/>
              <a:ext cx="305059" cy="34517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0020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데이터베이스 모델링</a:t>
            </a: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(ERD)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E76A2-FC60-4508-B41A-D9EBAB856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74" y="1195096"/>
            <a:ext cx="10736681" cy="46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                                                                </a:t>
            </a:r>
            <a:r>
              <a:rPr lang="en-US" altLang="ko-KR" sz="2800" b="1" i="1" kern="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SignUp</a:t>
            </a:r>
            <a:r>
              <a:rPr lang="en-US" altLang="ko-KR" sz="2800" b="1" i="1" kern="0" dirty="0">
                <a:solidFill>
                  <a:prstClr val="black">
                    <a:lumMod val="50000"/>
                    <a:lumOff val="50000"/>
                  </a:prstClr>
                </a:solidFill>
              </a:rPr>
              <a:t> / Login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B4B9EA-A87B-4C8B-8DC1-E3B954212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9" y="742080"/>
            <a:ext cx="3878560" cy="53738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EB786A-67AA-4C01-BFAF-4E28189C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457" y="780843"/>
            <a:ext cx="3776553" cy="52963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C1268B-3BD3-4B93-BCF6-1C7631A60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305" y="780840"/>
            <a:ext cx="3776553" cy="52963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B6FDE7-A031-48A0-91E1-9AC3758E8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21" y="742080"/>
            <a:ext cx="3872078" cy="537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202</Words>
  <Application>Microsoft Office PowerPoint</Application>
  <PresentationFormat>와이드스크린</PresentationFormat>
  <Paragraphs>65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굴림체</vt:lpstr>
      <vt:lpstr>맑은 고딕</vt:lpstr>
      <vt:lpstr>Arial</vt:lpstr>
      <vt:lpstr>Calibri</vt:lpstr>
      <vt:lpstr>Calibri Light</vt:lpstr>
      <vt:lpstr>7_Office 테마</vt:lpstr>
      <vt:lpstr>18_Office 테마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 선후</cp:lastModifiedBy>
  <cp:revision>43</cp:revision>
  <dcterms:created xsi:type="dcterms:W3CDTF">2021-03-15T01:16:55Z</dcterms:created>
  <dcterms:modified xsi:type="dcterms:W3CDTF">2021-05-27T04:48:16Z</dcterms:modified>
</cp:coreProperties>
</file>